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5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87CFD9-D5FF-46BE-9AE9-2ED20EF1CFDD}" type="datetimeFigureOut">
              <a:rPr lang="cs-CZ" smtClean="0"/>
              <a:pPr/>
              <a:t>16. 2. 2014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D07270-01B3-43F1-B3F0-534B26E621D8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File:Bedivere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76836"/>
              </p:ext>
            </p:extLst>
          </p:nvPr>
        </p:nvGraphicFramePr>
        <p:xfrm>
          <a:off x="395536" y="1196752"/>
          <a:ext cx="8064896" cy="5572103"/>
        </p:xfrm>
        <a:graphic>
          <a:graphicData uri="http://schemas.openxmlformats.org/drawingml/2006/table">
            <a:tbl>
              <a:tblPr/>
              <a:tblGrid>
                <a:gridCol w="2302678"/>
                <a:gridCol w="5762218"/>
              </a:tblGrid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Calibri"/>
                          <a:ea typeface="Times New Roman"/>
                          <a:cs typeface="Calibri"/>
                        </a:rPr>
                        <a:t>Číslo projektu </a:t>
                      </a:r>
                      <a:endParaRPr lang="cs-CZ" sz="1200" dirty="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CZ.1.07/1.5.00/34.0565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Calibri"/>
                          <a:ea typeface="Times New Roman"/>
                          <a:cs typeface="Calibri"/>
                        </a:rPr>
                        <a:t>Číslo materiálu </a:t>
                      </a:r>
                      <a:endParaRPr lang="cs-CZ" sz="1200" dirty="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VY_32_INOVACE_81_BRITISH LITERATURE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3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Název školy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990600" algn="l"/>
                          <a:tab pos="1890395" algn="ctr"/>
                        </a:tabLst>
                      </a:pPr>
                      <a:endParaRPr lang="cs-CZ" sz="120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990600" algn="l"/>
                          <a:tab pos="1890395" algn="ctr"/>
                        </a:tabLs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Masarykova střední  škola zemědělská a Vyšší odborná škola, Opava, příspěvková organizace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Autor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Mgr. Kateřina Slaninová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Průřezové téma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Gramatika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Tématický celek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Anglický jazyk – Anglické reálie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Ročník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3.-4.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Datum tvorby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02. 02. 2013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Datum a místo ověření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 smtClean="0">
                          <a:latin typeface="Times New Roman"/>
                        </a:rPr>
                        <a:t>05.02.2013 4.Ca</a:t>
                      </a:r>
                      <a:endParaRPr lang="cs-CZ" sz="1200" dirty="0">
                        <a:latin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Druh učebního materiálu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Prezentace ppt + word dokument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Anotace 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V prezentaci dostávají žáci velmi obecný přehled o britské literatuře neboť se jedná o velmi komplexní téma. Dle uvážení a dle ŠVP jsme vložili autory, o kterých si myslíme, že by je žáci měli znát a rozlišovat. Prezentace je obohacena autentickými obrázky, které dělají prezentaci atraktivnější.  Zabýváme se zde přehledem, nikoli jednotlivými autory, to je na uvážení vyučujících, koho vyberou a v jakém rozsahu se jím budou zabývat. K ppt prezentaci patří i další pracovní list, kde mají žáci za úkol částečně rozebrat velmi známý text Shakespearovi Romeo a Julie. Text je doplněn jednoduchými otázkami k textu.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Klíčová slova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>
                          <a:latin typeface="Calibri"/>
                          <a:ea typeface="Times New Roman"/>
                          <a:cs typeface="Calibri"/>
                        </a:rPr>
                        <a:t>Přehled britské literatury, British Literature</a:t>
                      </a:r>
                      <a:endParaRPr lang="cs-CZ" sz="120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Calibri"/>
                          <a:ea typeface="Times New Roman"/>
                          <a:cs typeface="Calibri"/>
                        </a:rPr>
                        <a:t>Metodický pokyn </a:t>
                      </a:r>
                      <a:endParaRPr lang="cs-CZ" sz="1200" dirty="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Calibri"/>
                          <a:ea typeface="Times New Roman"/>
                          <a:cs typeface="Calibri"/>
                        </a:rPr>
                        <a:t>Šablona je určena do dvou či více vyučovacích hodin, dle toho, jak moc do detailů daný vyučující chce zajít. Doporučujeme představit žákům daný přehled a poté se soustředit na vybrané autory, především Shakespeara. Pro analýzu Shakespeara přikládáme pracovní list s úryvkem a otázkami. Je na uvážení, zda detailněji zmínit i ostatní autory.</a:t>
                      </a:r>
                      <a:endParaRPr lang="cs-CZ" sz="1200" dirty="0">
                        <a:latin typeface="Times New Roman"/>
                        <a:ea typeface="Times New Roman"/>
                      </a:endParaRPr>
                    </a:p>
                  </a:txBody>
                  <a:tcPr marL="44047" marR="44047" marT="22023" marB="220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544" y="76915"/>
            <a:ext cx="6769745" cy="1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cs-CZ" dirty="0" smtClean="0"/>
              <a:t>More </a:t>
            </a:r>
            <a:r>
              <a:rPr lang="cs-CZ" dirty="0" err="1" smtClean="0"/>
              <a:t>authors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Daniel </a:t>
            </a:r>
            <a:r>
              <a:rPr lang="cs-CZ" dirty="0" err="1" smtClean="0"/>
              <a:t>Defoe</a:t>
            </a:r>
            <a:r>
              <a:rPr lang="cs-CZ" dirty="0" smtClean="0"/>
              <a:t> – Robinson </a:t>
            </a:r>
            <a:r>
              <a:rPr lang="cs-CZ" dirty="0" err="1" smtClean="0"/>
              <a:t>Crusoe</a:t>
            </a:r>
            <a:endParaRPr lang="cs-CZ" dirty="0" smtClean="0"/>
          </a:p>
          <a:p>
            <a:pPr>
              <a:buNone/>
            </a:pPr>
            <a:endParaRPr lang="cs-CZ" dirty="0"/>
          </a:p>
          <a:p>
            <a:pPr>
              <a:buNone/>
            </a:pPr>
            <a:r>
              <a:rPr lang="cs-CZ" dirty="0" smtClean="0"/>
              <a:t>Robert </a:t>
            </a:r>
            <a:r>
              <a:rPr lang="cs-CZ" dirty="0" err="1" smtClean="0"/>
              <a:t>Burns</a:t>
            </a:r>
            <a:r>
              <a:rPr lang="cs-CZ" dirty="0" smtClean="0"/>
              <a:t> – poet</a:t>
            </a:r>
          </a:p>
          <a:p>
            <a:pPr>
              <a:buNone/>
            </a:pPr>
            <a:endParaRPr lang="cs-CZ" dirty="0"/>
          </a:p>
          <a:p>
            <a:pPr>
              <a:buNone/>
            </a:pPr>
            <a:r>
              <a:rPr lang="cs-CZ" dirty="0" smtClean="0"/>
              <a:t>William </a:t>
            </a:r>
            <a:r>
              <a:rPr lang="cs-CZ" dirty="0" err="1" smtClean="0"/>
              <a:t>Blake</a:t>
            </a:r>
            <a:r>
              <a:rPr lang="cs-CZ" dirty="0" smtClean="0"/>
              <a:t> – poet</a:t>
            </a:r>
          </a:p>
          <a:p>
            <a:pPr>
              <a:buNone/>
            </a:pPr>
            <a:r>
              <a:rPr lang="cs-CZ" dirty="0" smtClean="0"/>
              <a:t>Lord </a:t>
            </a:r>
            <a:r>
              <a:rPr lang="cs-CZ" dirty="0" err="1" smtClean="0"/>
              <a:t>Byron</a:t>
            </a:r>
            <a:endParaRPr lang="cs-CZ" dirty="0" smtClean="0"/>
          </a:p>
          <a:p>
            <a:pPr>
              <a:buNone/>
            </a:pPr>
            <a:r>
              <a:rPr lang="cs-CZ" dirty="0" err="1" smtClean="0"/>
              <a:t>P.B.Shelley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Mary </a:t>
            </a:r>
            <a:r>
              <a:rPr lang="cs-CZ" dirty="0" err="1" smtClean="0"/>
              <a:t>Shelley</a:t>
            </a:r>
            <a:r>
              <a:rPr lang="cs-CZ" dirty="0" smtClean="0"/>
              <a:t> - </a:t>
            </a:r>
            <a:r>
              <a:rPr lang="cs-CZ" dirty="0" err="1" smtClean="0"/>
              <a:t>Frankenstein</a:t>
            </a:r>
            <a:endParaRPr lang="cs-CZ" dirty="0" smtClean="0"/>
          </a:p>
        </p:txBody>
      </p:sp>
      <p:pic>
        <p:nvPicPr>
          <p:cNvPr id="5" name="Zástupný symbol pro obsah 4" descr="492px-Lord_Byron_coloured_drawing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46571" y="1920875"/>
            <a:ext cx="3641858" cy="443388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cs-CZ" dirty="0" err="1" smtClean="0"/>
              <a:t>Triumph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a novel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5014157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Jane </a:t>
            </a:r>
            <a:r>
              <a:rPr lang="cs-CZ" dirty="0" err="1" smtClean="0"/>
              <a:t>Austen</a:t>
            </a:r>
            <a:r>
              <a:rPr lang="cs-CZ" dirty="0" smtClean="0"/>
              <a:t> – </a:t>
            </a:r>
            <a:r>
              <a:rPr lang="cs-CZ" dirty="0" err="1" smtClean="0"/>
              <a:t>Pride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Prejudice</a:t>
            </a:r>
          </a:p>
          <a:p>
            <a:pPr>
              <a:buFontTx/>
              <a:buChar char="-"/>
            </a:pPr>
            <a:r>
              <a:rPr lang="cs-CZ" dirty="0" err="1" smtClean="0"/>
              <a:t>Sense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Sensibility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038600" cy="4870141"/>
          </a:xfrm>
        </p:spPr>
        <p:txBody>
          <a:bodyPr/>
          <a:lstStyle/>
          <a:p>
            <a:r>
              <a:rPr lang="cs-CZ" dirty="0" smtClean="0"/>
              <a:t>Sir Walter </a:t>
            </a:r>
            <a:r>
              <a:rPr lang="cs-CZ" dirty="0" err="1" smtClean="0"/>
              <a:t>Scott</a:t>
            </a:r>
            <a:r>
              <a:rPr lang="cs-CZ" dirty="0" smtClean="0"/>
              <a:t> – </a:t>
            </a:r>
            <a:r>
              <a:rPr lang="cs-CZ" dirty="0" err="1" smtClean="0"/>
              <a:t>Waverley</a:t>
            </a:r>
            <a:endParaRPr lang="cs-CZ" dirty="0" smtClean="0"/>
          </a:p>
          <a:p>
            <a:pPr>
              <a:buNone/>
            </a:pPr>
            <a:endParaRPr lang="cs-CZ" dirty="0"/>
          </a:p>
          <a:p>
            <a:r>
              <a:rPr lang="cs-CZ" dirty="0" smtClean="0"/>
              <a:t>Mary </a:t>
            </a:r>
            <a:r>
              <a:rPr lang="cs-CZ" dirty="0" err="1" smtClean="0"/>
              <a:t>Shelley</a:t>
            </a:r>
            <a:r>
              <a:rPr lang="cs-CZ" dirty="0" smtClean="0"/>
              <a:t> – </a:t>
            </a:r>
            <a:r>
              <a:rPr lang="cs-CZ" dirty="0" err="1" smtClean="0"/>
              <a:t>Frankenstein</a:t>
            </a:r>
            <a:endParaRPr lang="cs-CZ" dirty="0" smtClean="0"/>
          </a:p>
          <a:p>
            <a:r>
              <a:rPr lang="cs-CZ" dirty="0" smtClean="0"/>
              <a:t>Charles Dickens – </a:t>
            </a:r>
            <a:r>
              <a:rPr lang="cs-CZ" dirty="0" err="1" smtClean="0"/>
              <a:t>Pickwick</a:t>
            </a:r>
            <a:r>
              <a:rPr lang="cs-CZ" dirty="0" smtClean="0"/>
              <a:t> </a:t>
            </a:r>
            <a:r>
              <a:rPr lang="cs-CZ" dirty="0" err="1" smtClean="0"/>
              <a:t>Papers</a:t>
            </a:r>
            <a:r>
              <a:rPr lang="cs-CZ" dirty="0" smtClean="0"/>
              <a:t>, Oliver Twist, </a:t>
            </a:r>
          </a:p>
        </p:txBody>
      </p:sp>
      <p:pic>
        <p:nvPicPr>
          <p:cNvPr id="7" name="Obrázek 6" descr="Pickering_-_Greatbatch_-_Jane_Austen_-_Pride_and_Prejudice_-_She_then_told_him_what_Mr._Darcy_had_voluntarily_done_for_Ly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96952"/>
            <a:ext cx="2160240" cy="36144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Brontë</a:t>
            </a:r>
            <a:r>
              <a:rPr lang="cs-CZ" dirty="0" smtClean="0"/>
              <a:t> </a:t>
            </a:r>
            <a:r>
              <a:rPr lang="cs-CZ" dirty="0" err="1" smtClean="0"/>
              <a:t>Sisters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smtClean="0"/>
              <a:t>Charlotte – Jane </a:t>
            </a:r>
            <a:r>
              <a:rPr lang="cs-CZ" dirty="0" err="1" smtClean="0"/>
              <a:t>Eyre</a:t>
            </a:r>
            <a:endParaRPr lang="cs-CZ" dirty="0" smtClean="0"/>
          </a:p>
          <a:p>
            <a:r>
              <a:rPr lang="cs-CZ" dirty="0" smtClean="0"/>
              <a:t>Emily – </a:t>
            </a:r>
            <a:r>
              <a:rPr lang="cs-CZ" dirty="0" err="1" smtClean="0"/>
              <a:t>Wuthering</a:t>
            </a:r>
            <a:r>
              <a:rPr lang="cs-CZ" dirty="0" smtClean="0"/>
              <a:t> </a:t>
            </a:r>
            <a:r>
              <a:rPr lang="cs-CZ" dirty="0" err="1" smtClean="0"/>
              <a:t>Heights</a:t>
            </a:r>
            <a:endParaRPr lang="cs-CZ" dirty="0" smtClean="0"/>
          </a:p>
          <a:p>
            <a:r>
              <a:rPr lang="cs-CZ" dirty="0" err="1" smtClean="0"/>
              <a:t>Anne</a:t>
            </a:r>
            <a:r>
              <a:rPr lang="cs-CZ" dirty="0" smtClean="0"/>
              <a:t> – </a:t>
            </a:r>
            <a:r>
              <a:rPr lang="cs-CZ" dirty="0" err="1" smtClean="0"/>
              <a:t>Agnes</a:t>
            </a:r>
            <a:r>
              <a:rPr lang="cs-CZ" dirty="0" smtClean="0"/>
              <a:t> </a:t>
            </a:r>
            <a:r>
              <a:rPr lang="cs-CZ" dirty="0" err="1" smtClean="0"/>
              <a:t>Grey</a:t>
            </a:r>
            <a:endParaRPr lang="cs-CZ" dirty="0"/>
          </a:p>
        </p:txBody>
      </p:sp>
      <p:pic>
        <p:nvPicPr>
          <p:cNvPr id="5" name="Zástupný symbol pro obsah 4" descr="415px-P30b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6" y="1628800"/>
            <a:ext cx="4032448" cy="511483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4038600" cy="5289451"/>
          </a:xfrm>
        </p:spPr>
        <p:txBody>
          <a:bodyPr/>
          <a:lstStyle/>
          <a:p>
            <a:r>
              <a:rPr lang="cs-CZ" dirty="0" smtClean="0"/>
              <a:t>Thomas </a:t>
            </a:r>
            <a:r>
              <a:rPr lang="cs-CZ" dirty="0" err="1" smtClean="0"/>
              <a:t>Hardy</a:t>
            </a:r>
            <a:endParaRPr lang="cs-CZ" dirty="0" smtClean="0"/>
          </a:p>
          <a:p>
            <a:r>
              <a:rPr lang="cs-CZ" dirty="0" smtClean="0"/>
              <a:t>Charles Darwin</a:t>
            </a:r>
          </a:p>
          <a:p>
            <a:r>
              <a:rPr lang="cs-CZ" dirty="0" smtClean="0"/>
              <a:t>Robert L. </a:t>
            </a:r>
            <a:r>
              <a:rPr lang="cs-CZ" dirty="0" err="1" smtClean="0"/>
              <a:t>Stevenson</a:t>
            </a:r>
            <a:r>
              <a:rPr lang="cs-CZ" dirty="0" smtClean="0"/>
              <a:t> - Dr. </a:t>
            </a:r>
            <a:r>
              <a:rPr lang="cs-CZ" dirty="0" err="1" smtClean="0"/>
              <a:t>Jekyll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Mr</a:t>
            </a:r>
            <a:r>
              <a:rPr lang="cs-CZ" dirty="0" smtClean="0"/>
              <a:t> </a:t>
            </a:r>
            <a:r>
              <a:rPr lang="cs-CZ" dirty="0" err="1" smtClean="0"/>
              <a:t>Hyde</a:t>
            </a:r>
            <a:endParaRPr lang="cs-CZ" dirty="0" smtClean="0"/>
          </a:p>
          <a:p>
            <a:r>
              <a:rPr lang="cs-CZ" dirty="0" err="1" smtClean="0"/>
              <a:t>Bram</a:t>
            </a:r>
            <a:r>
              <a:rPr lang="cs-CZ" dirty="0" smtClean="0"/>
              <a:t> </a:t>
            </a:r>
            <a:r>
              <a:rPr lang="cs-CZ" dirty="0" err="1" smtClean="0"/>
              <a:t>Stoker</a:t>
            </a:r>
            <a:r>
              <a:rPr lang="cs-CZ" dirty="0" smtClean="0"/>
              <a:t> – </a:t>
            </a:r>
            <a:r>
              <a:rPr lang="cs-CZ" dirty="0" err="1" smtClean="0"/>
              <a:t>Dracula</a:t>
            </a:r>
            <a:endParaRPr lang="cs-CZ" dirty="0" smtClean="0"/>
          </a:p>
          <a:p>
            <a:r>
              <a:rPr lang="cs-CZ" dirty="0" err="1" smtClean="0"/>
              <a:t>A</a:t>
            </a:r>
            <a:r>
              <a:rPr lang="cs-CZ" dirty="0" smtClean="0"/>
              <a:t>.</a:t>
            </a:r>
            <a:r>
              <a:rPr lang="cs-CZ" dirty="0" err="1" smtClean="0"/>
              <a:t>C.Doyle</a:t>
            </a:r>
            <a:r>
              <a:rPr lang="cs-CZ" dirty="0" smtClean="0"/>
              <a:t> – </a:t>
            </a:r>
            <a:r>
              <a:rPr lang="cs-CZ" dirty="0" err="1" smtClean="0"/>
              <a:t>Sherlock</a:t>
            </a:r>
            <a:r>
              <a:rPr lang="cs-CZ" dirty="0" smtClean="0"/>
              <a:t> </a:t>
            </a:r>
            <a:r>
              <a:rPr lang="cs-CZ" dirty="0" err="1" smtClean="0"/>
              <a:t>Holmes</a:t>
            </a:r>
            <a:endParaRPr lang="cs-CZ" dirty="0" smtClean="0"/>
          </a:p>
          <a:p>
            <a:r>
              <a:rPr lang="cs-CZ" dirty="0" smtClean="0"/>
              <a:t>G.B. Shaw – </a:t>
            </a:r>
            <a:r>
              <a:rPr lang="cs-CZ" dirty="0" err="1" smtClean="0"/>
              <a:t>Pygmalion</a:t>
            </a:r>
            <a:endParaRPr lang="cs-CZ" dirty="0" smtClean="0"/>
          </a:p>
          <a:p>
            <a:r>
              <a:rPr lang="cs-CZ" dirty="0" smtClean="0"/>
              <a:t>Oscar </a:t>
            </a:r>
            <a:r>
              <a:rPr lang="cs-CZ" dirty="0" err="1" smtClean="0"/>
              <a:t>Wilde</a:t>
            </a:r>
            <a:r>
              <a:rPr lang="cs-CZ" dirty="0" smtClean="0"/>
              <a:t> – </a:t>
            </a:r>
            <a:r>
              <a:rPr lang="cs-CZ" dirty="0" err="1" smtClean="0"/>
              <a:t>The</a:t>
            </a:r>
            <a:r>
              <a:rPr lang="cs-CZ" dirty="0" smtClean="0"/>
              <a:t> Picture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Dorian</a:t>
            </a:r>
            <a:r>
              <a:rPr lang="cs-CZ" dirty="0" smtClean="0"/>
              <a:t> </a:t>
            </a:r>
            <a:r>
              <a:rPr lang="cs-CZ" dirty="0" err="1" smtClean="0"/>
              <a:t>Grey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836712"/>
            <a:ext cx="4038600" cy="5289451"/>
          </a:xfrm>
        </p:spPr>
        <p:txBody>
          <a:bodyPr/>
          <a:lstStyle/>
          <a:p>
            <a:r>
              <a:rPr lang="cs-CZ" dirty="0" err="1" smtClean="0"/>
              <a:t>James</a:t>
            </a:r>
            <a:r>
              <a:rPr lang="cs-CZ" dirty="0" smtClean="0"/>
              <a:t> </a:t>
            </a:r>
            <a:r>
              <a:rPr lang="cs-CZ" dirty="0" err="1" smtClean="0"/>
              <a:t>Joyce</a:t>
            </a:r>
            <a:r>
              <a:rPr lang="cs-CZ" dirty="0" smtClean="0"/>
              <a:t> – </a:t>
            </a:r>
            <a:r>
              <a:rPr lang="cs-CZ" dirty="0" err="1" smtClean="0"/>
              <a:t>Ullyses</a:t>
            </a:r>
            <a:endParaRPr lang="cs-CZ" dirty="0" smtClean="0"/>
          </a:p>
          <a:p>
            <a:r>
              <a:rPr lang="cs-CZ" dirty="0" err="1" smtClean="0"/>
              <a:t>Rudyard</a:t>
            </a:r>
            <a:r>
              <a:rPr lang="cs-CZ" dirty="0" smtClean="0"/>
              <a:t> Kipling –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Jungle</a:t>
            </a:r>
            <a:r>
              <a:rPr lang="cs-CZ" dirty="0" smtClean="0"/>
              <a:t> </a:t>
            </a:r>
            <a:r>
              <a:rPr lang="cs-CZ" dirty="0" err="1" smtClean="0"/>
              <a:t>Book</a:t>
            </a:r>
            <a:endParaRPr lang="cs-CZ" dirty="0" smtClean="0"/>
          </a:p>
          <a:p>
            <a:r>
              <a:rPr lang="cs-CZ" dirty="0" err="1" smtClean="0"/>
              <a:t>George</a:t>
            </a:r>
            <a:r>
              <a:rPr lang="cs-CZ" dirty="0" smtClean="0"/>
              <a:t> </a:t>
            </a:r>
            <a:r>
              <a:rPr lang="cs-CZ" dirty="0" err="1" smtClean="0"/>
              <a:t>Orwell</a:t>
            </a:r>
            <a:r>
              <a:rPr lang="cs-CZ" dirty="0" smtClean="0"/>
              <a:t> – </a:t>
            </a:r>
            <a:r>
              <a:rPr lang="cs-CZ" dirty="0" err="1" smtClean="0"/>
              <a:t>Animal</a:t>
            </a:r>
            <a:r>
              <a:rPr lang="cs-CZ" dirty="0" smtClean="0"/>
              <a:t> </a:t>
            </a:r>
            <a:r>
              <a:rPr lang="cs-CZ" dirty="0" err="1" smtClean="0"/>
              <a:t>Farm</a:t>
            </a:r>
            <a:endParaRPr lang="cs-CZ" dirty="0" smtClean="0"/>
          </a:p>
          <a:p>
            <a:r>
              <a:rPr lang="cs-CZ" dirty="0" smtClean="0"/>
              <a:t>Samuel </a:t>
            </a:r>
            <a:r>
              <a:rPr lang="cs-CZ" dirty="0" err="1" smtClean="0"/>
              <a:t>Beckett</a:t>
            </a:r>
            <a:r>
              <a:rPr lang="cs-CZ" dirty="0" smtClean="0"/>
              <a:t> – </a:t>
            </a:r>
            <a:r>
              <a:rPr lang="cs-CZ" dirty="0" err="1" smtClean="0"/>
              <a:t>Waiting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Godot</a:t>
            </a:r>
          </a:p>
          <a:p>
            <a:r>
              <a:rPr lang="cs-CZ" dirty="0" err="1" smtClean="0"/>
              <a:t>Agathe</a:t>
            </a:r>
            <a:r>
              <a:rPr lang="cs-CZ" dirty="0" smtClean="0"/>
              <a:t> </a:t>
            </a:r>
            <a:r>
              <a:rPr lang="cs-CZ" dirty="0" err="1" smtClean="0"/>
              <a:t>Christie</a:t>
            </a:r>
            <a:endParaRPr lang="cs-CZ" dirty="0" smtClean="0"/>
          </a:p>
          <a:p>
            <a:r>
              <a:rPr lang="cs-CZ" dirty="0" smtClean="0"/>
              <a:t>J.R.R. Tolkien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Sources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514350" indent="-514350">
              <a:buAutoNum type="arabicParenR"/>
            </a:pPr>
            <a:r>
              <a:rPr lang="cs-CZ" dirty="0" smtClean="0"/>
              <a:t>BEARDSLEY, </a:t>
            </a:r>
            <a:r>
              <a:rPr lang="cs-CZ" dirty="0" err="1" smtClean="0"/>
              <a:t>Aubrey</a:t>
            </a:r>
            <a:r>
              <a:rPr lang="cs-CZ" dirty="0" smtClean="0"/>
              <a:t> </a:t>
            </a:r>
            <a:r>
              <a:rPr lang="cs-CZ" dirty="0" err="1" smtClean="0"/>
              <a:t>Beardsley</a:t>
            </a:r>
            <a:r>
              <a:rPr lang="cs-CZ" dirty="0" smtClean="0"/>
              <a:t>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</a:t>
            </a:r>
            <a:r>
              <a:rPr lang="cs-CZ" dirty="0" smtClean="0">
                <a:hlinkClick r:id="rId2"/>
              </a:rPr>
              <a:t>http://en.wikipedia.org/wiki/File:Bedivere.jpg</a:t>
            </a:r>
            <a:endParaRPr lang="cs-CZ" dirty="0" smtClean="0"/>
          </a:p>
          <a:p>
            <a:pPr marL="514350" indent="-514350">
              <a:buAutoNum type="arabicParenR"/>
            </a:pPr>
            <a:r>
              <a:rPr lang="cs-CZ" dirty="0" smtClean="0"/>
              <a:t>ANONYMOUS.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http://en.wikipedia.org/wiki/File:Geoffrey_Chaucer_%2817th_century%29.jpg </a:t>
            </a:r>
          </a:p>
          <a:p>
            <a:pPr marL="514350" indent="-514350">
              <a:buAutoNum type="arabicParenR"/>
            </a:pPr>
            <a:r>
              <a:rPr lang="cs-CZ" dirty="0" smtClean="0"/>
              <a:t>ANONYMOUS.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http://en.wikipedia.org/wiki/File:John_Bunyan.jpg </a:t>
            </a:r>
          </a:p>
          <a:p>
            <a:pPr marL="514350" indent="-514350">
              <a:buAutoNum type="arabicParenR"/>
            </a:pPr>
            <a:r>
              <a:rPr lang="cs-CZ" dirty="0" smtClean="0"/>
              <a:t>ANONYMOUS.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http://en.wikipedia.org/wiki/File:Isola_di_Utopia_Moro.jpg </a:t>
            </a:r>
          </a:p>
          <a:p>
            <a:pPr marL="514350" indent="-514350">
              <a:buAutoNum type="arabicParenR"/>
            </a:pPr>
            <a:r>
              <a:rPr lang="cs-CZ" dirty="0" smtClean="0"/>
              <a:t>RIVIERE, </a:t>
            </a:r>
            <a:r>
              <a:rPr lang="cs-CZ" dirty="0" err="1" smtClean="0"/>
              <a:t>Briton</a:t>
            </a:r>
            <a:r>
              <a:rPr lang="cs-CZ" dirty="0" smtClean="0"/>
              <a:t>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http://en.wikipedia.org/wiki/File:Unalion.jpg </a:t>
            </a:r>
          </a:p>
          <a:p>
            <a:pPr marL="514350" indent="-514350">
              <a:buAutoNum type="arabicParenR"/>
            </a:pPr>
            <a:r>
              <a:rPr lang="en-US" dirty="0" smtClean="0"/>
              <a:t>LEEDS UNIVERSITY LIBRARY. </a:t>
            </a:r>
            <a:r>
              <a:rPr lang="en-US" i="1" dirty="0" smtClean="0"/>
              <a:t>www.wikipedia.org</a:t>
            </a:r>
            <a:r>
              <a:rPr lang="en-US" dirty="0" smtClean="0"/>
              <a:t> [online]. [cit. 2.2.2013]. </a:t>
            </a:r>
            <a:r>
              <a:rPr lang="en-US" dirty="0" err="1" smtClean="0"/>
              <a:t>Dostupný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WWW: http://en.wikipedia.org/wiki/File:Milton_paradise.jpg </a:t>
            </a:r>
            <a:endParaRPr lang="cs-CZ" dirty="0" smtClean="0"/>
          </a:p>
          <a:p>
            <a:pPr marL="514350" indent="-514350">
              <a:buAutoNum type="arabicParenR"/>
            </a:pPr>
            <a:r>
              <a:rPr lang="en-US" dirty="0" smtClean="0"/>
              <a:t>HAYLES, John. </a:t>
            </a:r>
            <a:r>
              <a:rPr lang="en-US" i="1" dirty="0" smtClean="0"/>
              <a:t>www.wikipedia.org</a:t>
            </a:r>
            <a:r>
              <a:rPr lang="en-US" dirty="0" smtClean="0"/>
              <a:t> [online]. [cit. 2.2.2013]. </a:t>
            </a:r>
            <a:r>
              <a:rPr lang="en-US" dirty="0" err="1" smtClean="0"/>
              <a:t>Dostupný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WWW: http://en.wikipedia.org/wiki/File:Samuel_Pepys.jpg </a:t>
            </a:r>
            <a:endParaRPr lang="cs-CZ" dirty="0" smtClean="0"/>
          </a:p>
          <a:p>
            <a:pPr marL="514350" indent="-514350">
              <a:buAutoNum type="arabicParenR"/>
            </a:pPr>
            <a:r>
              <a:rPr lang="cs-CZ" dirty="0" smtClean="0"/>
              <a:t>ANONYMOUS.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http://en.wikipedia.org/wiki/File:Gullivers_travels.jpg </a:t>
            </a:r>
          </a:p>
          <a:p>
            <a:pPr marL="514350" indent="-514350">
              <a:buAutoNum type="arabicParenR"/>
            </a:pPr>
            <a:r>
              <a:rPr lang="cs-CZ" dirty="0" smtClean="0"/>
              <a:t>FIELDING, Henry.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http://en.wikipedia.org/wiki/File:Henry_Fielding.png </a:t>
            </a:r>
          </a:p>
          <a:p>
            <a:pPr marL="514350" indent="-514350">
              <a:buAutoNum type="arabicParenR"/>
            </a:pPr>
            <a:r>
              <a:rPr lang="cs-CZ" dirty="0" smtClean="0"/>
              <a:t>ANONYMOUS. </a:t>
            </a:r>
            <a:r>
              <a:rPr lang="cs-CZ" i="1" dirty="0" smtClean="0"/>
              <a:t>www.</a:t>
            </a:r>
            <a:r>
              <a:rPr lang="cs-CZ" i="1" dirty="0" err="1" smtClean="0"/>
              <a:t>wikipedia.org</a:t>
            </a:r>
            <a:r>
              <a:rPr lang="cs-CZ" dirty="0" smtClean="0"/>
              <a:t> [online]. [cit. 2.2.2013]. Dostupný na WWW: http://en.wikipedia.org/wiki/File:Lord_Byron_coloured_drawing.png </a:t>
            </a:r>
          </a:p>
          <a:p>
            <a:pPr marL="514350" indent="-514350">
              <a:buAutoNum type="arabicParenR"/>
            </a:pPr>
            <a:r>
              <a:rPr lang="en-US" dirty="0" smtClean="0"/>
              <a:t>PICKERING &amp; GREATBATCH. </a:t>
            </a:r>
            <a:r>
              <a:rPr lang="en-US" i="1" dirty="0" smtClean="0"/>
              <a:t>www.wikipedia.org</a:t>
            </a:r>
            <a:r>
              <a:rPr lang="en-US" dirty="0" smtClean="0"/>
              <a:t> [online]. [cit. 2.2.2013]. </a:t>
            </a:r>
            <a:r>
              <a:rPr lang="en-US" dirty="0" err="1" smtClean="0"/>
              <a:t>Dostupný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WWW: http://en.wikipedia.org/wiki/File:Pickering_-_Greatbatch_-_Jane_Austen_-_Pride_and_Prejudice_-_She_then_told_him_what_Mr._Darcy_had_voluntarily_done_for_Lydia.jpg </a:t>
            </a:r>
            <a:endParaRPr lang="cs-CZ" dirty="0" smtClean="0"/>
          </a:p>
          <a:p>
            <a:pPr marL="514350" indent="-514350">
              <a:buAutoNum type="arabicParenR"/>
            </a:pPr>
            <a:r>
              <a:rPr lang="en-US" dirty="0" smtClean="0"/>
              <a:t>F. H. TOWNSEND. </a:t>
            </a:r>
            <a:r>
              <a:rPr lang="en-US" i="1" dirty="0" smtClean="0"/>
              <a:t>www.wikipedia.org</a:t>
            </a:r>
            <a:r>
              <a:rPr lang="en-US" dirty="0" smtClean="0"/>
              <a:t> [online]. [cit. 2.2.2013]. </a:t>
            </a:r>
            <a:r>
              <a:rPr lang="en-US" dirty="0" err="1" smtClean="0"/>
              <a:t>Dostupný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WWW: http://en.wikipedia.org/wiki/File:P30b.jpg </a:t>
            </a:r>
            <a:endParaRPr lang="cs-CZ" dirty="0" smtClean="0"/>
          </a:p>
          <a:p>
            <a:pPr marL="514350" indent="-514350">
              <a:buAutoNum type="arabicParenR"/>
            </a:pPr>
            <a:endParaRPr lang="cs-CZ" dirty="0" smtClean="0"/>
          </a:p>
          <a:p>
            <a:pPr marL="514350" indent="-514350">
              <a:buAutoNum type="arabicParenR"/>
            </a:pP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British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American</a:t>
            </a:r>
            <a:r>
              <a:rPr lang="cs-CZ" dirty="0" smtClean="0"/>
              <a:t> </a:t>
            </a:r>
            <a:r>
              <a:rPr lang="cs-CZ" dirty="0" err="1" smtClean="0"/>
              <a:t>Literature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err="1" smtClean="0"/>
              <a:t>Brief</a:t>
            </a:r>
            <a:r>
              <a:rPr lang="cs-CZ" dirty="0" smtClean="0"/>
              <a:t> </a:t>
            </a:r>
            <a:r>
              <a:rPr lang="cs-CZ" dirty="0" err="1" smtClean="0"/>
              <a:t>overview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5345684"/>
            <a:ext cx="7489825" cy="1143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600" dirty="0" err="1" smtClean="0"/>
              <a:t>British</a:t>
            </a:r>
            <a:r>
              <a:rPr lang="cs-CZ" sz="3600" dirty="0" smtClean="0"/>
              <a:t> </a:t>
            </a:r>
            <a:r>
              <a:rPr lang="cs-CZ" sz="3600" dirty="0" err="1" smtClean="0"/>
              <a:t>literature</a:t>
            </a:r>
            <a:r>
              <a:rPr lang="cs-CZ" sz="3600" dirty="0" smtClean="0"/>
              <a:t/>
            </a:r>
            <a:br>
              <a:rPr lang="cs-CZ" sz="3600" dirty="0" smtClean="0"/>
            </a:br>
            <a:r>
              <a:rPr lang="cs-CZ" sz="3600" dirty="0" smtClean="0"/>
              <a:t>A </a:t>
            </a:r>
            <a:r>
              <a:rPr lang="cs-CZ" sz="3600" dirty="0" err="1" smtClean="0"/>
              <a:t>very</a:t>
            </a:r>
            <a:r>
              <a:rPr lang="cs-CZ" sz="3600" dirty="0" smtClean="0"/>
              <a:t> </a:t>
            </a:r>
            <a:r>
              <a:rPr lang="cs-CZ" sz="3600" dirty="0" err="1" smtClean="0"/>
              <a:t>brief</a:t>
            </a:r>
            <a:r>
              <a:rPr lang="cs-CZ" sz="3600" dirty="0" smtClean="0"/>
              <a:t> </a:t>
            </a:r>
            <a:r>
              <a:rPr lang="cs-CZ" sz="3600" dirty="0" err="1" smtClean="0"/>
              <a:t>overview</a:t>
            </a:r>
            <a:r>
              <a:rPr lang="cs-CZ" sz="3600" dirty="0" smtClean="0"/>
              <a:t> </a:t>
            </a:r>
            <a:r>
              <a:rPr lang="cs-CZ" sz="3600" dirty="0" err="1" smtClean="0"/>
              <a:t>of</a:t>
            </a:r>
            <a:r>
              <a:rPr lang="cs-CZ" sz="3600" dirty="0" smtClean="0"/>
              <a:t> </a:t>
            </a:r>
            <a:r>
              <a:rPr lang="cs-CZ" sz="3600" dirty="0" err="1" smtClean="0"/>
              <a:t>the</a:t>
            </a:r>
            <a:r>
              <a:rPr lang="cs-CZ" sz="3600" dirty="0" smtClean="0"/>
              <a:t> most </a:t>
            </a:r>
            <a:r>
              <a:rPr lang="cs-CZ" sz="3600" dirty="0" err="1" smtClean="0"/>
              <a:t>known</a:t>
            </a:r>
            <a:r>
              <a:rPr lang="cs-CZ" sz="3600" dirty="0" smtClean="0"/>
              <a:t> </a:t>
            </a:r>
            <a:r>
              <a:rPr lang="cs-CZ" sz="3600" dirty="0" err="1" smtClean="0"/>
              <a:t>literary</a:t>
            </a:r>
            <a:r>
              <a:rPr lang="cs-CZ" sz="3600" dirty="0" smtClean="0"/>
              <a:t> </a:t>
            </a:r>
            <a:r>
              <a:rPr lang="cs-CZ" sz="3600" dirty="0" err="1" smtClean="0"/>
              <a:t>works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err="1" smtClean="0">
                <a:solidFill>
                  <a:srgbClr val="FF0000"/>
                </a:solidFill>
              </a:rPr>
              <a:t>Late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dirty="0" err="1" smtClean="0">
                <a:solidFill>
                  <a:srgbClr val="FF0000"/>
                </a:solidFill>
              </a:rPr>
              <a:t>Middle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dirty="0" err="1" smtClean="0">
                <a:solidFill>
                  <a:srgbClr val="FF0000"/>
                </a:solidFill>
              </a:rPr>
              <a:t>Ages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/>
          </a:p>
          <a:p>
            <a:pPr>
              <a:buFontTx/>
              <a:buChar char="-"/>
            </a:pPr>
            <a:r>
              <a:rPr lang="cs-CZ" dirty="0" err="1" smtClean="0"/>
              <a:t>Legends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King </a:t>
            </a:r>
            <a:r>
              <a:rPr lang="cs-CZ" dirty="0" err="1" smtClean="0"/>
              <a:t>Arthur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his </a:t>
            </a:r>
            <a:r>
              <a:rPr lang="cs-CZ" dirty="0" err="1"/>
              <a:t>k</a:t>
            </a:r>
            <a:r>
              <a:rPr lang="cs-CZ" dirty="0" err="1" smtClean="0"/>
              <a:t>nights</a:t>
            </a:r>
            <a:r>
              <a:rPr lang="cs-CZ" dirty="0" smtClean="0"/>
              <a:t>:</a:t>
            </a:r>
          </a:p>
          <a:p>
            <a:pPr>
              <a:buNone/>
            </a:pPr>
            <a:r>
              <a:rPr lang="cs-CZ" b="1" dirty="0" smtClean="0">
                <a:solidFill>
                  <a:srgbClr val="FF0000"/>
                </a:solidFill>
              </a:rPr>
              <a:t>Thomas </a:t>
            </a:r>
            <a:r>
              <a:rPr lang="cs-CZ" b="1" dirty="0" err="1" smtClean="0">
                <a:solidFill>
                  <a:srgbClr val="FF0000"/>
                </a:solidFill>
              </a:rPr>
              <a:t>Malory</a:t>
            </a:r>
            <a:r>
              <a:rPr lang="cs-CZ" b="1" dirty="0" smtClean="0">
                <a:solidFill>
                  <a:srgbClr val="FF0000"/>
                </a:solidFill>
              </a:rPr>
              <a:t>: </a:t>
            </a:r>
            <a:r>
              <a:rPr lang="cs-CZ" b="1" dirty="0" err="1" smtClean="0">
                <a:solidFill>
                  <a:srgbClr val="FF0000"/>
                </a:solidFill>
              </a:rPr>
              <a:t>Morte</a:t>
            </a:r>
            <a:r>
              <a:rPr lang="cs-CZ" b="1" dirty="0" smtClean="0">
                <a:solidFill>
                  <a:srgbClr val="FF0000"/>
                </a:solidFill>
              </a:rPr>
              <a:t> D´Artur</a:t>
            </a:r>
          </a:p>
          <a:p>
            <a:pPr>
              <a:buNone/>
            </a:pPr>
            <a:r>
              <a:rPr lang="cs-CZ" dirty="0" smtClean="0"/>
              <a:t>-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stories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Excalibur</a:t>
            </a:r>
            <a:r>
              <a:rPr lang="cs-CZ" dirty="0" smtClean="0"/>
              <a:t>, </a:t>
            </a:r>
            <a:r>
              <a:rPr lang="cs-CZ" dirty="0" err="1" smtClean="0"/>
              <a:t>Merlin</a:t>
            </a:r>
            <a:r>
              <a:rPr lang="cs-CZ" dirty="0" smtClean="0"/>
              <a:t>, </a:t>
            </a:r>
            <a:r>
              <a:rPr lang="cs-CZ" dirty="0" err="1" smtClean="0"/>
              <a:t>Igrain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King </a:t>
            </a:r>
            <a:r>
              <a:rPr lang="cs-CZ" dirty="0" err="1" smtClean="0"/>
              <a:t>Arthur</a:t>
            </a:r>
            <a:r>
              <a:rPr lang="cs-CZ" dirty="0" smtClean="0"/>
              <a:t>, Sir </a:t>
            </a:r>
            <a:r>
              <a:rPr lang="cs-CZ" dirty="0" err="1" smtClean="0"/>
              <a:t>Gawain</a:t>
            </a:r>
            <a:r>
              <a:rPr lang="cs-CZ" dirty="0" smtClean="0"/>
              <a:t>, </a:t>
            </a:r>
            <a:r>
              <a:rPr lang="cs-CZ" dirty="0" err="1" smtClean="0"/>
              <a:t>Percival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cs-CZ"/>
          </a:p>
        </p:txBody>
      </p:sp>
      <p:pic>
        <p:nvPicPr>
          <p:cNvPr id="4" name="Obrázek 3" descr="Bedive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700808"/>
            <a:ext cx="3384376" cy="43127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Late</a:t>
            </a:r>
            <a:r>
              <a:rPr lang="cs-CZ" dirty="0" smtClean="0"/>
              <a:t> </a:t>
            </a:r>
            <a:r>
              <a:rPr lang="cs-CZ" dirty="0" err="1" smtClean="0"/>
              <a:t>Middle</a:t>
            </a:r>
            <a:r>
              <a:rPr lang="cs-CZ" dirty="0" smtClean="0"/>
              <a:t> </a:t>
            </a:r>
            <a:r>
              <a:rPr lang="cs-CZ" dirty="0" err="1" smtClean="0"/>
              <a:t>Ages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052736"/>
            <a:ext cx="4038600" cy="5073427"/>
          </a:xfrm>
        </p:spPr>
        <p:txBody>
          <a:bodyPr/>
          <a:lstStyle/>
          <a:p>
            <a:pPr>
              <a:buNone/>
            </a:pPr>
            <a:r>
              <a:rPr lang="cs-CZ" b="1" dirty="0" err="1" smtClean="0">
                <a:solidFill>
                  <a:srgbClr val="FF0000"/>
                </a:solidFill>
              </a:rPr>
              <a:t>Geoffrey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Chaucer</a:t>
            </a:r>
            <a:endParaRPr lang="cs-CZ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FontTx/>
              <a:buChar char="-"/>
            </a:pPr>
            <a:r>
              <a:rPr lang="cs-CZ" b="1" i="1" dirty="0" err="1" smtClean="0">
                <a:solidFill>
                  <a:srgbClr val="FF0000"/>
                </a:solidFill>
              </a:rPr>
              <a:t>The</a:t>
            </a:r>
            <a:r>
              <a:rPr lang="cs-CZ" b="1" i="1" dirty="0" smtClean="0">
                <a:solidFill>
                  <a:srgbClr val="FF0000"/>
                </a:solidFill>
              </a:rPr>
              <a:t> Canterbury </a:t>
            </a:r>
            <a:r>
              <a:rPr lang="cs-CZ" b="1" i="1" dirty="0" err="1" smtClean="0">
                <a:solidFill>
                  <a:srgbClr val="FF0000"/>
                </a:solidFill>
              </a:rPr>
              <a:t>Tales</a:t>
            </a:r>
            <a:endParaRPr lang="cs-CZ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cs-CZ" dirty="0" smtClean="0"/>
              <a:t>(</a:t>
            </a:r>
            <a:r>
              <a:rPr lang="cs-CZ" dirty="0" err="1" smtClean="0"/>
              <a:t>tales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pilgrims</a:t>
            </a:r>
            <a:r>
              <a:rPr lang="cs-CZ" dirty="0" smtClean="0"/>
              <a:t> </a:t>
            </a:r>
            <a:r>
              <a:rPr lang="cs-CZ" dirty="0" err="1" smtClean="0"/>
              <a:t>going</a:t>
            </a:r>
            <a:r>
              <a:rPr lang="cs-CZ" dirty="0" smtClean="0"/>
              <a:t> on a </a:t>
            </a:r>
            <a:r>
              <a:rPr lang="cs-CZ" dirty="0" err="1" smtClean="0"/>
              <a:t>pilgrimage</a:t>
            </a:r>
            <a:r>
              <a:rPr lang="cs-CZ" dirty="0" smtClean="0"/>
              <a:t> to Thomas More´s </a:t>
            </a:r>
            <a:r>
              <a:rPr lang="cs-CZ" dirty="0" err="1" smtClean="0"/>
              <a:t>grave</a:t>
            </a:r>
            <a:r>
              <a:rPr lang="cs-CZ" dirty="0" smtClean="0"/>
              <a:t> in Canterbury)</a:t>
            </a:r>
          </a:p>
          <a:p>
            <a:pPr>
              <a:buFontTx/>
              <a:buChar char="-"/>
            </a:pPr>
            <a:endParaRPr lang="cs-CZ" dirty="0"/>
          </a:p>
          <a:p>
            <a:pPr>
              <a:buFontTx/>
              <a:buChar char="-"/>
            </a:pPr>
            <a:r>
              <a:rPr lang="cs-CZ" dirty="0" err="1" smtClean="0"/>
              <a:t>Enriched</a:t>
            </a:r>
            <a:r>
              <a:rPr lang="cs-CZ" dirty="0" smtClean="0"/>
              <a:t> </a:t>
            </a:r>
            <a:r>
              <a:rPr lang="cs-CZ" dirty="0" err="1" smtClean="0"/>
              <a:t>English</a:t>
            </a:r>
            <a:r>
              <a:rPr lang="cs-CZ" dirty="0" smtClean="0"/>
              <a:t> </a:t>
            </a:r>
            <a:r>
              <a:rPr lang="cs-CZ" dirty="0" err="1" smtClean="0"/>
              <a:t>vocabulary</a:t>
            </a:r>
            <a:r>
              <a:rPr lang="cs-CZ" dirty="0" smtClean="0"/>
              <a:t> (</a:t>
            </a:r>
            <a:r>
              <a:rPr lang="cs-CZ" dirty="0" err="1" smtClean="0"/>
              <a:t>vernacular</a:t>
            </a:r>
            <a:r>
              <a:rPr lang="cs-CZ" dirty="0" smtClean="0"/>
              <a:t>)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5" name="Zástupný symbol pro obsah 4" descr="Geoffrey_Chaucer_(17th_century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57787" y="1693863"/>
            <a:ext cx="3019425" cy="37909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r>
              <a:rPr lang="cs-CZ" dirty="0" smtClean="0"/>
              <a:t>Medieval Drama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err="1" smtClean="0"/>
              <a:t>The</a:t>
            </a:r>
            <a:r>
              <a:rPr lang="cs-CZ" dirty="0" smtClean="0"/>
              <a:t> story </a:t>
            </a:r>
            <a:r>
              <a:rPr lang="cs-CZ" dirty="0" err="1" smtClean="0"/>
              <a:t>of</a:t>
            </a:r>
            <a:r>
              <a:rPr lang="cs-CZ" dirty="0" smtClean="0"/>
              <a:t> Robin Hood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George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Dragon</a:t>
            </a:r>
          </a:p>
          <a:p>
            <a:r>
              <a:rPr lang="cs-CZ" dirty="0" smtClean="0"/>
              <a:t>Morality </a:t>
            </a:r>
            <a:r>
              <a:rPr lang="cs-CZ" dirty="0" err="1" smtClean="0"/>
              <a:t>plays</a:t>
            </a:r>
            <a:endParaRPr lang="cs-CZ" dirty="0" smtClean="0"/>
          </a:p>
          <a:p>
            <a:r>
              <a:rPr lang="cs-CZ" dirty="0" err="1" smtClean="0"/>
              <a:t>Mistery</a:t>
            </a:r>
            <a:r>
              <a:rPr lang="cs-CZ" dirty="0" smtClean="0"/>
              <a:t> </a:t>
            </a:r>
            <a:r>
              <a:rPr lang="cs-CZ" dirty="0" err="1" smtClean="0"/>
              <a:t>plays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rgbClr val="FF0000"/>
                </a:solidFill>
              </a:rPr>
              <a:t>John </a:t>
            </a:r>
            <a:r>
              <a:rPr lang="cs-CZ" b="1" dirty="0" err="1" smtClean="0">
                <a:solidFill>
                  <a:srgbClr val="FF0000"/>
                </a:solidFill>
              </a:rPr>
              <a:t>Bunyan</a:t>
            </a:r>
            <a:r>
              <a:rPr lang="cs-CZ" b="1" dirty="0" smtClean="0">
                <a:solidFill>
                  <a:srgbClr val="FF0000"/>
                </a:solidFill>
              </a:rPr>
              <a:t>  </a:t>
            </a:r>
            <a:r>
              <a:rPr lang="cs-CZ" dirty="0" smtClean="0"/>
              <a:t>- </a:t>
            </a:r>
            <a:r>
              <a:rPr lang="cs-CZ" b="1" i="1" dirty="0" err="1" smtClean="0">
                <a:solidFill>
                  <a:srgbClr val="FF0000"/>
                </a:solidFill>
              </a:rPr>
              <a:t>Pilgrim</a:t>
            </a:r>
            <a:r>
              <a:rPr lang="cs-CZ" b="1" i="1" dirty="0" smtClean="0">
                <a:solidFill>
                  <a:srgbClr val="FF0000"/>
                </a:solidFill>
              </a:rPr>
              <a:t>´s </a:t>
            </a:r>
            <a:r>
              <a:rPr lang="cs-CZ" b="1" i="1" dirty="0" err="1" smtClean="0">
                <a:solidFill>
                  <a:srgbClr val="FF0000"/>
                </a:solidFill>
              </a:rPr>
              <a:t>Progress</a:t>
            </a:r>
            <a:endParaRPr lang="cs-CZ" b="1" i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cs-CZ" dirty="0" err="1" smtClean="0"/>
              <a:t>Allegorical</a:t>
            </a:r>
            <a:r>
              <a:rPr lang="cs-CZ" dirty="0" smtClean="0"/>
              <a:t> play </a:t>
            </a:r>
            <a:r>
              <a:rPr lang="cs-CZ" dirty="0" err="1" smtClean="0"/>
              <a:t>about</a:t>
            </a:r>
            <a:r>
              <a:rPr lang="cs-CZ" dirty="0"/>
              <a:t> </a:t>
            </a:r>
            <a:r>
              <a:rPr lang="cs-CZ" dirty="0" err="1" smtClean="0"/>
              <a:t>religious</a:t>
            </a:r>
            <a:r>
              <a:rPr lang="cs-CZ" dirty="0" smtClean="0"/>
              <a:t> </a:t>
            </a:r>
            <a:r>
              <a:rPr lang="cs-CZ" dirty="0" err="1" smtClean="0"/>
              <a:t>themes</a:t>
            </a: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5" name="Obrázek 4" descr="John_Buny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717032"/>
            <a:ext cx="2731008" cy="28407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/>
          <a:lstStyle/>
          <a:p>
            <a:r>
              <a:rPr lang="cs-CZ" dirty="0" err="1" smtClean="0"/>
              <a:t>English</a:t>
            </a:r>
            <a:r>
              <a:rPr lang="cs-CZ" dirty="0" smtClean="0"/>
              <a:t> </a:t>
            </a:r>
            <a:r>
              <a:rPr lang="cs-CZ" dirty="0" err="1" smtClean="0"/>
              <a:t>Renaissance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err="1" smtClean="0"/>
              <a:t>Introduction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a </a:t>
            </a:r>
            <a:r>
              <a:rPr lang="cs-CZ" dirty="0" err="1" smtClean="0"/>
              <a:t>sonnet</a:t>
            </a:r>
            <a:endParaRPr lang="cs-CZ" dirty="0" smtClean="0"/>
          </a:p>
          <a:p>
            <a:r>
              <a:rPr lang="cs-CZ" dirty="0" err="1" smtClean="0"/>
              <a:t>Blank</a:t>
            </a:r>
            <a:r>
              <a:rPr lang="cs-CZ" dirty="0" smtClean="0"/>
              <a:t> verse</a:t>
            </a:r>
          </a:p>
          <a:p>
            <a:r>
              <a:rPr lang="cs-CZ" dirty="0" err="1" smtClean="0"/>
              <a:t>Translation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Greeks</a:t>
            </a:r>
            <a:endParaRPr lang="cs-CZ" dirty="0" smtClean="0"/>
          </a:p>
          <a:p>
            <a:r>
              <a:rPr lang="cs-CZ" dirty="0" err="1" smtClean="0"/>
              <a:t>Return</a:t>
            </a:r>
            <a:r>
              <a:rPr lang="cs-CZ" dirty="0" smtClean="0"/>
              <a:t> to </a:t>
            </a:r>
            <a:r>
              <a:rPr lang="cs-CZ" dirty="0" err="1" smtClean="0"/>
              <a:t>Ancient</a:t>
            </a:r>
            <a:r>
              <a:rPr lang="cs-CZ" dirty="0" smtClean="0"/>
              <a:t> </a:t>
            </a:r>
            <a:r>
              <a:rPr lang="cs-CZ" dirty="0" err="1" smtClean="0"/>
              <a:t>Greece</a:t>
            </a:r>
            <a:endParaRPr lang="cs-CZ" dirty="0" smtClean="0"/>
          </a:p>
          <a:p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spread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printing</a:t>
            </a:r>
            <a:r>
              <a:rPr lang="cs-CZ" dirty="0" smtClean="0"/>
              <a:t> </a:t>
            </a:r>
            <a:r>
              <a:rPr lang="cs-CZ" dirty="0" err="1" smtClean="0"/>
              <a:t>books</a:t>
            </a:r>
            <a:r>
              <a:rPr lang="cs-CZ" dirty="0" smtClean="0"/>
              <a:t> (William </a:t>
            </a:r>
            <a:r>
              <a:rPr lang="cs-CZ" dirty="0" err="1" smtClean="0"/>
              <a:t>Caxton</a:t>
            </a:r>
            <a:r>
              <a:rPr lang="cs-CZ" dirty="0" smtClean="0"/>
              <a:t> </a:t>
            </a:r>
            <a:r>
              <a:rPr lang="cs-CZ" dirty="0" err="1" smtClean="0"/>
              <a:t>printed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first</a:t>
            </a:r>
            <a:r>
              <a:rPr lang="cs-CZ" dirty="0" smtClean="0"/>
              <a:t> </a:t>
            </a:r>
            <a:r>
              <a:rPr lang="cs-CZ" dirty="0" err="1" smtClean="0"/>
              <a:t>book</a:t>
            </a:r>
            <a:r>
              <a:rPr lang="cs-CZ" dirty="0" smtClean="0"/>
              <a:t> 1473)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Sir Thomas More : </a:t>
            </a:r>
            <a:r>
              <a:rPr lang="cs-CZ" b="1" i="1" dirty="0" err="1" smtClean="0">
                <a:solidFill>
                  <a:srgbClr val="FF0000"/>
                </a:solidFill>
              </a:rPr>
              <a:t>Utopia</a:t>
            </a:r>
            <a:endParaRPr lang="cs-CZ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5" name="Obrázek 4" descr="Isola_di_Utopia_Mo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924944"/>
            <a:ext cx="2578223" cy="36316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cs-CZ" dirty="0" err="1" smtClean="0"/>
              <a:t>Elisabethan</a:t>
            </a:r>
            <a:r>
              <a:rPr lang="cs-CZ" dirty="0" smtClean="0"/>
              <a:t> </a:t>
            </a:r>
            <a:r>
              <a:rPr lang="cs-CZ" dirty="0" err="1" smtClean="0"/>
              <a:t>Era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Edmund </a:t>
            </a:r>
            <a:r>
              <a:rPr lang="cs-CZ" b="1" dirty="0" err="1" smtClean="0">
                <a:solidFill>
                  <a:srgbClr val="FF0000"/>
                </a:solidFill>
              </a:rPr>
              <a:t>Spencer</a:t>
            </a:r>
            <a:r>
              <a:rPr lang="cs-CZ" b="1" dirty="0" smtClean="0">
                <a:solidFill>
                  <a:srgbClr val="FF0000"/>
                </a:solidFill>
              </a:rPr>
              <a:t>: </a:t>
            </a:r>
            <a:r>
              <a:rPr lang="cs-CZ" b="1" dirty="0" err="1" smtClean="0">
                <a:solidFill>
                  <a:srgbClr val="FF0000"/>
                </a:solidFill>
              </a:rPr>
              <a:t>The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Fairy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Queen</a:t>
            </a:r>
            <a:endParaRPr lang="cs-CZ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epic poem and fantastical </a:t>
            </a:r>
            <a:r>
              <a:rPr lang="cs-CZ" dirty="0" err="1" smtClean="0"/>
              <a:t>allegory</a:t>
            </a:r>
            <a:r>
              <a:rPr lang="cs-CZ" dirty="0" smtClean="0"/>
              <a:t> </a:t>
            </a:r>
            <a:r>
              <a:rPr lang="en-US" dirty="0" smtClean="0"/>
              <a:t>celebrating the </a:t>
            </a:r>
            <a:r>
              <a:rPr lang="cs-CZ" dirty="0" err="1" smtClean="0"/>
              <a:t>Tudors</a:t>
            </a:r>
            <a:r>
              <a:rPr lang="cs-CZ" dirty="0" smtClean="0"/>
              <a:t> </a:t>
            </a:r>
            <a:r>
              <a:rPr lang="en-US" dirty="0" smtClean="0"/>
              <a:t>and Elizabeth I.</a:t>
            </a:r>
            <a:endParaRPr lang="cs-CZ" dirty="0" smtClean="0"/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William Shakespeare</a:t>
            </a:r>
          </a:p>
          <a:p>
            <a:pPr>
              <a:buFontTx/>
              <a:buChar char="-"/>
            </a:pPr>
            <a:r>
              <a:rPr lang="cs-CZ" dirty="0" err="1" smtClean="0"/>
              <a:t>Historical</a:t>
            </a:r>
            <a:r>
              <a:rPr lang="cs-CZ" dirty="0" smtClean="0"/>
              <a:t> </a:t>
            </a:r>
            <a:r>
              <a:rPr lang="cs-CZ" dirty="0" err="1" smtClean="0"/>
              <a:t>plays</a:t>
            </a:r>
            <a:endParaRPr lang="cs-CZ" dirty="0" smtClean="0"/>
          </a:p>
          <a:p>
            <a:pPr>
              <a:buFontTx/>
              <a:buChar char="-"/>
            </a:pPr>
            <a:r>
              <a:rPr lang="cs-CZ" dirty="0" err="1" smtClean="0"/>
              <a:t>Tragedies</a:t>
            </a:r>
            <a:endParaRPr lang="cs-CZ" dirty="0" smtClean="0"/>
          </a:p>
          <a:p>
            <a:pPr>
              <a:buFontTx/>
              <a:buChar char="-"/>
            </a:pPr>
            <a:r>
              <a:rPr lang="cs-CZ" dirty="0" err="1" smtClean="0"/>
              <a:t>Comedies</a:t>
            </a:r>
            <a:endParaRPr lang="cs-CZ" dirty="0" smtClean="0"/>
          </a:p>
          <a:p>
            <a:pPr>
              <a:buFontTx/>
              <a:buChar char="-"/>
            </a:pPr>
            <a:r>
              <a:rPr lang="cs-CZ" dirty="0" err="1" smtClean="0"/>
              <a:t>Sonnets</a:t>
            </a:r>
            <a:endParaRPr lang="cs-CZ" dirty="0"/>
          </a:p>
        </p:txBody>
      </p:sp>
      <p:pic>
        <p:nvPicPr>
          <p:cNvPr id="5" name="Obrázek 4" descr="Unal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933056"/>
            <a:ext cx="3600400" cy="25311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cs-CZ" dirty="0" err="1" smtClean="0"/>
              <a:t>Restoration</a:t>
            </a:r>
            <a:r>
              <a:rPr lang="cs-CZ" dirty="0" smtClean="0"/>
              <a:t> Period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rgbClr val="FF0000"/>
                </a:solidFill>
              </a:rPr>
              <a:t>John </a:t>
            </a:r>
            <a:r>
              <a:rPr lang="cs-CZ" b="1" dirty="0" err="1" smtClean="0">
                <a:solidFill>
                  <a:srgbClr val="FF0000"/>
                </a:solidFill>
              </a:rPr>
              <a:t>Milton</a:t>
            </a:r>
            <a:r>
              <a:rPr lang="cs-CZ" b="1" dirty="0" smtClean="0">
                <a:solidFill>
                  <a:srgbClr val="FF0000"/>
                </a:solidFill>
              </a:rPr>
              <a:t> – </a:t>
            </a:r>
            <a:r>
              <a:rPr lang="cs-CZ" b="1" i="1" dirty="0" err="1" smtClean="0">
                <a:solidFill>
                  <a:srgbClr val="FF0000"/>
                </a:solidFill>
              </a:rPr>
              <a:t>Paradise</a:t>
            </a:r>
            <a:r>
              <a:rPr lang="cs-CZ" b="1" i="1" dirty="0" smtClean="0">
                <a:solidFill>
                  <a:srgbClr val="FF0000"/>
                </a:solidFill>
              </a:rPr>
              <a:t> </a:t>
            </a:r>
            <a:r>
              <a:rPr lang="cs-CZ" b="1" i="1" dirty="0" err="1" smtClean="0">
                <a:solidFill>
                  <a:srgbClr val="FF0000"/>
                </a:solidFill>
              </a:rPr>
              <a:t>Lost</a:t>
            </a:r>
            <a:endParaRPr lang="cs-CZ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cs-CZ" b="1" dirty="0" smtClean="0">
                <a:solidFill>
                  <a:srgbClr val="FF0000"/>
                </a:solidFill>
              </a:rPr>
              <a:t>Samuel Pepy – </a:t>
            </a:r>
            <a:r>
              <a:rPr lang="cs-CZ" b="1" i="1" dirty="0" smtClean="0">
                <a:solidFill>
                  <a:srgbClr val="FF0000"/>
                </a:solidFill>
              </a:rPr>
              <a:t>Great </a:t>
            </a:r>
            <a:r>
              <a:rPr lang="cs-CZ" b="1" i="1" dirty="0" err="1" smtClean="0">
                <a:solidFill>
                  <a:srgbClr val="FF0000"/>
                </a:solidFill>
              </a:rPr>
              <a:t>Plague</a:t>
            </a:r>
            <a:r>
              <a:rPr lang="cs-CZ" b="1" i="1" dirty="0" smtClean="0">
                <a:solidFill>
                  <a:srgbClr val="FF0000"/>
                </a:solidFill>
              </a:rPr>
              <a:t> </a:t>
            </a:r>
            <a:r>
              <a:rPr lang="cs-CZ" b="1" i="1" dirty="0" err="1" smtClean="0">
                <a:solidFill>
                  <a:srgbClr val="FF0000"/>
                </a:solidFill>
              </a:rPr>
              <a:t>of</a:t>
            </a:r>
            <a:r>
              <a:rPr lang="cs-CZ" b="1" i="1" dirty="0" smtClean="0">
                <a:solidFill>
                  <a:srgbClr val="FF0000"/>
                </a:solidFill>
              </a:rPr>
              <a:t> London</a:t>
            </a:r>
          </a:p>
          <a:p>
            <a:pPr>
              <a:buNone/>
            </a:pPr>
            <a:r>
              <a:rPr lang="cs-CZ" b="1" i="1" dirty="0">
                <a:solidFill>
                  <a:srgbClr val="FF0000"/>
                </a:solidFill>
              </a:rPr>
              <a:t> </a:t>
            </a:r>
            <a:r>
              <a:rPr lang="cs-CZ" b="1" i="1" dirty="0" smtClean="0">
                <a:solidFill>
                  <a:srgbClr val="FF0000"/>
                </a:solidFill>
              </a:rPr>
              <a:t>                       - Great </a:t>
            </a:r>
            <a:r>
              <a:rPr lang="cs-CZ" b="1" i="1" dirty="0" err="1" smtClean="0">
                <a:solidFill>
                  <a:srgbClr val="FF0000"/>
                </a:solidFill>
              </a:rPr>
              <a:t>Fire</a:t>
            </a:r>
            <a:r>
              <a:rPr lang="cs-CZ" b="1" i="1" dirty="0" smtClean="0">
                <a:solidFill>
                  <a:srgbClr val="FF0000"/>
                </a:solidFill>
              </a:rPr>
              <a:t> </a:t>
            </a:r>
            <a:r>
              <a:rPr lang="cs-CZ" b="1" i="1" dirty="0" err="1" smtClean="0">
                <a:solidFill>
                  <a:srgbClr val="FF0000"/>
                </a:solidFill>
              </a:rPr>
              <a:t>of</a:t>
            </a:r>
            <a:r>
              <a:rPr lang="cs-CZ" b="1" i="1" dirty="0" smtClean="0">
                <a:solidFill>
                  <a:srgbClr val="FF0000"/>
                </a:solidFill>
              </a:rPr>
              <a:t> London</a:t>
            </a:r>
            <a:endParaRPr lang="cs-CZ" b="1" i="1" dirty="0">
              <a:solidFill>
                <a:srgbClr val="FF0000"/>
              </a:solidFill>
            </a:endParaRPr>
          </a:p>
        </p:txBody>
      </p:sp>
      <p:pic>
        <p:nvPicPr>
          <p:cNvPr id="5" name="Zástupný symbol pro obsah 4" descr="Milton_paradis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196752"/>
            <a:ext cx="2088232" cy="2730388"/>
          </a:xfrm>
        </p:spPr>
      </p:pic>
      <p:pic>
        <p:nvPicPr>
          <p:cNvPr id="7" name="Obrázek 6" descr="512px-Samuel_Pepy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22848" y="3200400"/>
            <a:ext cx="3121152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Neoclassicism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rgbClr val="FF0000"/>
                </a:solidFill>
              </a:rPr>
              <a:t>John </a:t>
            </a:r>
            <a:r>
              <a:rPr lang="cs-CZ" b="1" dirty="0" err="1" smtClean="0">
                <a:solidFill>
                  <a:srgbClr val="FF0000"/>
                </a:solidFill>
              </a:rPr>
              <a:t>Swift</a:t>
            </a:r>
            <a:r>
              <a:rPr lang="cs-CZ" b="1" dirty="0" smtClean="0">
                <a:solidFill>
                  <a:srgbClr val="FF0000"/>
                </a:solidFill>
              </a:rPr>
              <a:t> – </a:t>
            </a:r>
            <a:r>
              <a:rPr lang="cs-CZ" b="1" dirty="0" err="1" smtClean="0">
                <a:solidFill>
                  <a:srgbClr val="FF0000"/>
                </a:solidFill>
              </a:rPr>
              <a:t>Gulliver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</a:rPr>
              <a:t>Travels</a:t>
            </a:r>
            <a:endParaRPr lang="cs-CZ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/>
          </a:p>
        </p:txBody>
      </p:sp>
      <p:pic>
        <p:nvPicPr>
          <p:cNvPr id="5" name="Zástupný symbol pro obsah 4" descr="Gullivers_travel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780928"/>
            <a:ext cx="3814696" cy="3168352"/>
          </a:xfrm>
        </p:spPr>
      </p:pic>
      <p:sp>
        <p:nvSpPr>
          <p:cNvPr id="6" name="TextovéPole 5"/>
          <p:cNvSpPr txBox="1"/>
          <p:nvPr/>
        </p:nvSpPr>
        <p:spPr>
          <a:xfrm>
            <a:off x="4572000" y="1556792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FF0000"/>
                </a:solidFill>
              </a:rPr>
              <a:t>Henry </a:t>
            </a:r>
            <a:r>
              <a:rPr lang="cs-CZ" sz="2800" b="1" dirty="0" err="1" smtClean="0">
                <a:solidFill>
                  <a:srgbClr val="FF0000"/>
                </a:solidFill>
              </a:rPr>
              <a:t>Fielding</a:t>
            </a:r>
            <a:r>
              <a:rPr lang="cs-CZ" sz="2800" b="1" dirty="0" smtClean="0">
                <a:solidFill>
                  <a:srgbClr val="FF0000"/>
                </a:solidFill>
              </a:rPr>
              <a:t> – </a:t>
            </a:r>
            <a:r>
              <a:rPr lang="cs-CZ" sz="2800" b="1" dirty="0" err="1" smtClean="0">
                <a:solidFill>
                  <a:srgbClr val="FF0000"/>
                </a:solidFill>
              </a:rPr>
              <a:t>The</a:t>
            </a:r>
            <a:r>
              <a:rPr lang="cs-CZ" sz="2800" b="1" dirty="0" smtClean="0">
                <a:solidFill>
                  <a:srgbClr val="FF0000"/>
                </a:solidFill>
              </a:rPr>
              <a:t> </a:t>
            </a:r>
            <a:r>
              <a:rPr lang="cs-CZ" sz="2800" b="1" dirty="0" err="1" smtClean="0">
                <a:solidFill>
                  <a:srgbClr val="FF0000"/>
                </a:solidFill>
              </a:rPr>
              <a:t>History</a:t>
            </a:r>
            <a:r>
              <a:rPr lang="cs-CZ" sz="2800" b="1" dirty="0" smtClean="0">
                <a:solidFill>
                  <a:srgbClr val="FF0000"/>
                </a:solidFill>
              </a:rPr>
              <a:t> </a:t>
            </a:r>
            <a:r>
              <a:rPr lang="cs-CZ" sz="2800" b="1" dirty="0" err="1" smtClean="0">
                <a:solidFill>
                  <a:srgbClr val="FF0000"/>
                </a:solidFill>
              </a:rPr>
              <a:t>of</a:t>
            </a:r>
            <a:r>
              <a:rPr lang="cs-CZ" sz="2800" b="1" dirty="0" smtClean="0">
                <a:solidFill>
                  <a:srgbClr val="FF0000"/>
                </a:solidFill>
              </a:rPr>
              <a:t> Tom </a:t>
            </a:r>
          </a:p>
          <a:p>
            <a:r>
              <a:rPr lang="cs-CZ" sz="2800" b="1" dirty="0" err="1" smtClean="0">
                <a:solidFill>
                  <a:srgbClr val="FF0000"/>
                </a:solidFill>
              </a:rPr>
              <a:t>Jones</a:t>
            </a:r>
            <a:r>
              <a:rPr lang="cs-CZ" sz="2800" b="1" dirty="0" smtClean="0">
                <a:solidFill>
                  <a:srgbClr val="FF0000"/>
                </a:solidFill>
              </a:rPr>
              <a:t>, a </a:t>
            </a:r>
            <a:r>
              <a:rPr lang="cs-CZ" sz="2800" b="1" dirty="0" err="1" smtClean="0">
                <a:solidFill>
                  <a:srgbClr val="FF0000"/>
                </a:solidFill>
              </a:rPr>
              <a:t>Foundling</a:t>
            </a:r>
            <a:endParaRPr lang="cs-CZ" sz="2800" b="1" dirty="0">
              <a:solidFill>
                <a:srgbClr val="FF0000"/>
              </a:solidFill>
            </a:endParaRPr>
          </a:p>
        </p:txBody>
      </p:sp>
      <p:pic>
        <p:nvPicPr>
          <p:cNvPr id="8" name="Obrázek 7" descr="Henry_Fie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068960"/>
            <a:ext cx="2664296" cy="322717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758</Words>
  <Application>Microsoft Office PowerPoint</Application>
  <PresentationFormat>Předvádění na obrazovce (4:3)</PresentationFormat>
  <Paragraphs>118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Tok</vt:lpstr>
      <vt:lpstr>Prezentace aplikace PowerPoint</vt:lpstr>
      <vt:lpstr>British and American Literature Brief overview</vt:lpstr>
      <vt:lpstr>British literature A very brief overview of the most known literary works</vt:lpstr>
      <vt:lpstr>Late Middle Ages</vt:lpstr>
      <vt:lpstr>Medieval Drama</vt:lpstr>
      <vt:lpstr>English Renaissance</vt:lpstr>
      <vt:lpstr>Elisabethan Era</vt:lpstr>
      <vt:lpstr>Restoration Period</vt:lpstr>
      <vt:lpstr>Neoclassicism</vt:lpstr>
      <vt:lpstr>More authors</vt:lpstr>
      <vt:lpstr>Triumph of a novel</vt:lpstr>
      <vt:lpstr>The Brontë Sisters</vt:lpstr>
      <vt:lpstr>Prezentace aplikace PowerPoint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British and American Literature Brief overview</dc:title>
  <dc:creator>Kateřina Schleierocá</dc:creator>
  <cp:lastModifiedBy>Učitel</cp:lastModifiedBy>
  <cp:revision>12</cp:revision>
  <dcterms:created xsi:type="dcterms:W3CDTF">2013-02-02T09:59:11Z</dcterms:created>
  <dcterms:modified xsi:type="dcterms:W3CDTF">2014-02-16T17:12:07Z</dcterms:modified>
</cp:coreProperties>
</file>